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5" r:id="rId3"/>
    <p:sldId id="257" r:id="rId4"/>
    <p:sldId id="258" r:id="rId5"/>
    <p:sldId id="259" r:id="rId6"/>
    <p:sldId id="260" r:id="rId7"/>
    <p:sldId id="264" r:id="rId8"/>
    <p:sldId id="267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026BF-3F64-1046-96FB-52FD8E49984A}" type="datetimeFigureOut">
              <a:rPr lang="en-US" smtClean="0"/>
              <a:t>7/13/12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D0807-F82B-FD40-9F54-96187CE5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Close-Up logo overlapping</a:t>
            </a:r>
            <a:r>
              <a:rPr lang="en-US" baseline="0" dirty="0" smtClean="0"/>
              <a:t> the 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D0807-F82B-FD40-9F54-96187CE51C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5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7/13/12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7/13/12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7/13/12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7/13/12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7/13/12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7/13/12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7/13/12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5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5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5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5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29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26.jpg"/><Relationship Id="rId5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2543" y="3665950"/>
            <a:ext cx="5265121" cy="1280953"/>
          </a:xfrm>
        </p:spPr>
        <p:txBody>
          <a:bodyPr>
            <a:noAutofit/>
          </a:bodyPr>
          <a:lstStyle/>
          <a:p>
            <a:r>
              <a:rPr lang="en-US" sz="2800" b="1" dirty="0"/>
              <a:t>Oklahoma Close-Up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233" y="5040522"/>
            <a:ext cx="8070447" cy="1129449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Giving students a “Close-Up” look at Oklahoma state government since 1980.</a:t>
            </a:r>
            <a:endParaRPr lang="en-US" sz="3000" dirty="0"/>
          </a:p>
        </p:txBody>
      </p:sp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91" y="966484"/>
            <a:ext cx="4176988" cy="298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0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1446"/>
            <a:ext cx="6508377" cy="1143000"/>
          </a:xfrm>
        </p:spPr>
        <p:txBody>
          <a:bodyPr/>
          <a:lstStyle/>
          <a:p>
            <a:r>
              <a:rPr lang="en-US" b="1" dirty="0" smtClean="0"/>
              <a:t>Presenters</a:t>
            </a:r>
            <a:endParaRPr lang="en-US" b="1" dirty="0"/>
          </a:p>
        </p:txBody>
      </p:sp>
      <p:pic>
        <p:nvPicPr>
          <p:cNvPr id="3" name="Picture 2" descr="la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8" y="1096617"/>
            <a:ext cx="3791250" cy="2523551"/>
          </a:xfrm>
          <a:prstGeom prst="rect">
            <a:avLst/>
          </a:prstGeom>
        </p:spPr>
      </p:pic>
      <p:pic>
        <p:nvPicPr>
          <p:cNvPr id="4" name="Picture 3" descr="commis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5" y="2849501"/>
            <a:ext cx="1940321" cy="1696039"/>
          </a:xfrm>
          <a:prstGeom prst="rect">
            <a:avLst/>
          </a:prstGeom>
        </p:spPr>
      </p:pic>
      <p:pic>
        <p:nvPicPr>
          <p:cNvPr id="6" name="Picture 5" descr="pittman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1" y="4046289"/>
            <a:ext cx="2714595" cy="2473416"/>
          </a:xfrm>
          <a:prstGeom prst="rect">
            <a:avLst/>
          </a:prstGeom>
        </p:spPr>
      </p:pic>
      <p:pic>
        <p:nvPicPr>
          <p:cNvPr id="7" name="Picture 6" descr="banquet_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679" y="219239"/>
            <a:ext cx="3283859" cy="24378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199" y="3726927"/>
            <a:ext cx="3551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Above: Students with Lieutenant Governor Todd Lamb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50381" y="6561902"/>
            <a:ext cx="2762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Above: Representative Anastasia Pittman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3816" y="2849501"/>
            <a:ext cx="23939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Above: Neal </a:t>
            </a:r>
            <a:r>
              <a:rPr lang="en-US" sz="1000" dirty="0" err="1" smtClean="0"/>
              <a:t>Mccaleb</a:t>
            </a:r>
            <a:r>
              <a:rPr lang="en-US" sz="1000" dirty="0" smtClean="0"/>
              <a:t>, former state </a:t>
            </a:r>
          </a:p>
          <a:p>
            <a:r>
              <a:rPr lang="en-US" sz="1000" dirty="0"/>
              <a:t>l</a:t>
            </a:r>
            <a:r>
              <a:rPr lang="en-US" sz="1000" dirty="0" smtClean="0"/>
              <a:t>egislator and cabinet member in</a:t>
            </a:r>
          </a:p>
          <a:p>
            <a:r>
              <a:rPr lang="en-US" sz="1000" dirty="0"/>
              <a:t>t</a:t>
            </a:r>
            <a:r>
              <a:rPr lang="en-US" sz="1000" dirty="0" smtClean="0"/>
              <a:t>he G.W. Bush Administration </a:t>
            </a:r>
            <a:endParaRPr lang="en-US" sz="1000" dirty="0"/>
          </a:p>
        </p:txBody>
      </p:sp>
      <p:pic>
        <p:nvPicPr>
          <p:cNvPr id="12" name="Picture 11" descr="frosty tro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96" y="3973148"/>
            <a:ext cx="2666251" cy="27378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12562" y="4779502"/>
            <a:ext cx="2331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Above: Corporation Commissioner</a:t>
            </a:r>
          </a:p>
          <a:p>
            <a:r>
              <a:rPr lang="en-US" sz="1000" dirty="0" smtClean="0"/>
              <a:t>Patrice Douglas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27808" y="5882464"/>
            <a:ext cx="2245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Left: Frost Troy. Founding editor of</a:t>
            </a:r>
          </a:p>
          <a:p>
            <a:r>
              <a:rPr lang="en-US" sz="1000" dirty="0"/>
              <a:t>t</a:t>
            </a:r>
            <a:r>
              <a:rPr lang="en-US" sz="1000" dirty="0" smtClean="0"/>
              <a:t>he Oklahoma Observer.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2863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8973"/>
            <a:ext cx="6477000" cy="566738"/>
          </a:xfrm>
        </p:spPr>
        <p:txBody>
          <a:bodyPr/>
          <a:lstStyle/>
          <a:p>
            <a:r>
              <a:rPr lang="en-US" dirty="0" smtClean="0"/>
              <a:t>Student Learning</a:t>
            </a:r>
            <a:endParaRPr lang="en-US" dirty="0"/>
          </a:p>
        </p:txBody>
      </p:sp>
      <p:pic>
        <p:nvPicPr>
          <p:cNvPr id="5" name="Picture Placeholder 4" descr="bar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6" b="10146"/>
          <a:stretch>
            <a:fillRect/>
          </a:stretch>
        </p:blipFill>
        <p:spPr>
          <a:xfrm>
            <a:off x="3594965" y="1905117"/>
            <a:ext cx="4848006" cy="32380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7" y="5375711"/>
            <a:ext cx="7043553" cy="1304271"/>
          </a:xfrm>
        </p:spPr>
        <p:txBody>
          <a:bodyPr>
            <a:normAutofit/>
          </a:bodyPr>
          <a:lstStyle/>
          <a:p>
            <a:r>
              <a:rPr lang="en-US" dirty="0" smtClean="0"/>
              <a:t>Much of the program occurs at the Oklahoma Bar Center.  This is great forum for presentations, questions, and conversation with people of great influence in Oklahoma </a:t>
            </a:r>
            <a:r>
              <a:rPr lang="en-US" dirty="0" smtClean="0"/>
              <a:t>politics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6" name="Picture 5" descr="bar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8" y="138222"/>
            <a:ext cx="2921240" cy="2096598"/>
          </a:xfrm>
          <a:prstGeom prst="rect">
            <a:avLst/>
          </a:prstGeom>
        </p:spPr>
      </p:pic>
      <p:pic>
        <p:nvPicPr>
          <p:cNvPr id="8" name="Picture 7" descr="discu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0" y="2439886"/>
            <a:ext cx="2679497" cy="2151837"/>
          </a:xfrm>
          <a:prstGeom prst="rect">
            <a:avLst/>
          </a:prstGeom>
        </p:spPr>
      </p:pic>
      <p:pic>
        <p:nvPicPr>
          <p:cNvPr id="10" name="Picture 9" descr="question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192" y="204946"/>
            <a:ext cx="1875585" cy="132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4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9774"/>
            <a:ext cx="3566160" cy="1035424"/>
          </a:xfrm>
        </p:spPr>
        <p:txBody>
          <a:bodyPr/>
          <a:lstStyle/>
          <a:p>
            <a:r>
              <a:rPr lang="en-US" dirty="0" smtClean="0"/>
              <a:t>Oklahoma Court of Criminal Appeals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199" y="1347213"/>
            <a:ext cx="3566160" cy="3657601"/>
          </a:xfrm>
        </p:spPr>
        <p:txBody>
          <a:bodyPr/>
          <a:lstStyle/>
          <a:p>
            <a:r>
              <a:rPr lang="en-US" dirty="0" smtClean="0"/>
              <a:t>Once a year the Oklahoma Court of Criminal Appeals, one of the 2 courts of last resort in Oklahoma, moves their courtroom to </a:t>
            </a:r>
            <a:r>
              <a:rPr lang="en-US" dirty="0" smtClean="0"/>
              <a:t>the Bar </a:t>
            </a:r>
            <a:r>
              <a:rPr lang="en-US" dirty="0" smtClean="0"/>
              <a:t>Center for Oklahoma Close-Up.</a:t>
            </a:r>
            <a:endParaRPr lang="en-US" dirty="0"/>
          </a:p>
        </p:txBody>
      </p:sp>
      <p:pic>
        <p:nvPicPr>
          <p:cNvPr id="11" name="Picture 10" descr="court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4" y="2857674"/>
            <a:ext cx="4172733" cy="2986112"/>
          </a:xfrm>
          <a:prstGeom prst="rect">
            <a:avLst/>
          </a:prstGeom>
        </p:spPr>
      </p:pic>
      <p:pic>
        <p:nvPicPr>
          <p:cNvPr id="12" name="Picture 11" descr="ca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60" y="969269"/>
            <a:ext cx="4594659" cy="30583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29155" y="4863059"/>
            <a:ext cx="42140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Above</a:t>
            </a:r>
            <a:r>
              <a:rPr lang="en-US" sz="1400" dirty="0" smtClean="0"/>
              <a:t>: The lawyers answer questions for the </a:t>
            </a:r>
          </a:p>
          <a:p>
            <a:r>
              <a:rPr lang="en-US" sz="1400" dirty="0" smtClean="0"/>
              <a:t>students as we await the decision.</a:t>
            </a:r>
          </a:p>
          <a:p>
            <a:endParaRPr lang="en-US" sz="1400" dirty="0"/>
          </a:p>
          <a:p>
            <a:r>
              <a:rPr lang="en-US" sz="1400" b="1" dirty="0" smtClean="0"/>
              <a:t>Left: </a:t>
            </a:r>
            <a:r>
              <a:rPr lang="en-US" sz="1400" dirty="0" smtClean="0"/>
              <a:t>Justice Lumpkin at lunch with our students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878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4007691"/>
            <a:ext cx="4966446" cy="1398494"/>
          </a:xfrm>
        </p:spPr>
        <p:txBody>
          <a:bodyPr/>
          <a:lstStyle/>
          <a:p>
            <a:r>
              <a:rPr lang="en-US" sz="4000" dirty="0" smtClean="0"/>
              <a:t>Student Presenters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5484814"/>
            <a:ext cx="4966446" cy="1320800"/>
          </a:xfrm>
        </p:spPr>
        <p:txBody>
          <a:bodyPr/>
          <a:lstStyle/>
          <a:p>
            <a:r>
              <a:rPr lang="en-US" dirty="0" smtClean="0"/>
              <a:t>Students introduce every speaker to the group.  This </a:t>
            </a:r>
            <a:r>
              <a:rPr lang="en-US" dirty="0" smtClean="0"/>
              <a:t>presenter introduced Oklahoma Supreme Court Chief Justice Steven Taylor in the Supreme Court Chambers.</a:t>
            </a:r>
            <a:endParaRPr lang="en-US" dirty="0"/>
          </a:p>
        </p:txBody>
      </p:sp>
      <p:pic>
        <p:nvPicPr>
          <p:cNvPr id="5" name="Picture Placeholder 4" descr="presente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7" r="27717"/>
          <a:stretch>
            <a:fillRect/>
          </a:stretch>
        </p:blipFill>
        <p:spPr/>
      </p:pic>
      <p:pic>
        <p:nvPicPr>
          <p:cNvPr id="7" name="Picture 6" descr="steve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54" y="268288"/>
            <a:ext cx="4966446" cy="39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7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4007691"/>
            <a:ext cx="4966446" cy="1398494"/>
          </a:xfrm>
        </p:spPr>
        <p:txBody>
          <a:bodyPr/>
          <a:lstStyle/>
          <a:p>
            <a:r>
              <a:rPr lang="en-US" dirty="0" smtClean="0"/>
              <a:t>Small Groups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5484814"/>
            <a:ext cx="4966446" cy="1320800"/>
          </a:xfrm>
        </p:spPr>
        <p:txBody>
          <a:bodyPr/>
          <a:lstStyle/>
          <a:p>
            <a:r>
              <a:rPr lang="en-US" dirty="0" smtClean="0"/>
              <a:t>In small groups, our Program Instructors (P.I.s) and their students discuss speakers, issues or plan for events such as mock legislature.</a:t>
            </a:r>
            <a:endParaRPr lang="en-US" dirty="0"/>
          </a:p>
        </p:txBody>
      </p:sp>
      <p:pic>
        <p:nvPicPr>
          <p:cNvPr id="5" name="Picture Placeholder 4" descr="PI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3" r="26043"/>
          <a:stretch>
            <a:fillRect/>
          </a:stretch>
        </p:blipFill>
        <p:spPr/>
      </p:pic>
      <p:pic>
        <p:nvPicPr>
          <p:cNvPr id="6" name="Picture 5" descr="pi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27" y="134596"/>
            <a:ext cx="3565291" cy="2373147"/>
          </a:xfrm>
          <a:prstGeom prst="rect">
            <a:avLst/>
          </a:prstGeom>
        </p:spPr>
      </p:pic>
      <p:pic>
        <p:nvPicPr>
          <p:cNvPr id="8" name="Picture 7" descr="pi_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26" y="2833682"/>
            <a:ext cx="2857367" cy="1901935"/>
          </a:xfrm>
          <a:prstGeom prst="rect">
            <a:avLst/>
          </a:prstGeom>
        </p:spPr>
      </p:pic>
      <p:pic>
        <p:nvPicPr>
          <p:cNvPr id="7" name="Picture 6" descr="pi_group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38" y="1752643"/>
            <a:ext cx="2433958" cy="1904105"/>
          </a:xfrm>
          <a:prstGeom prst="rect">
            <a:avLst/>
          </a:prstGeom>
        </p:spPr>
      </p:pic>
      <p:pic>
        <p:nvPicPr>
          <p:cNvPr id="9" name="Picture 8" descr="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29" y="4971551"/>
            <a:ext cx="1934647" cy="138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2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55409"/>
            <a:ext cx="6508377" cy="1143000"/>
          </a:xfrm>
        </p:spPr>
        <p:txBody>
          <a:bodyPr/>
          <a:lstStyle/>
          <a:p>
            <a:r>
              <a:rPr lang="en-US" dirty="0" smtClean="0"/>
              <a:t>Mock Legislature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35623" y="2206693"/>
            <a:ext cx="6508377" cy="4178235"/>
          </a:xfrm>
        </p:spPr>
        <p:txBody>
          <a:bodyPr/>
          <a:lstStyle/>
          <a:p>
            <a:r>
              <a:rPr lang="en-US" dirty="0" smtClean="0"/>
              <a:t>Can you get your bill passed?</a:t>
            </a:r>
            <a:endParaRPr lang="en-US" dirty="0"/>
          </a:p>
        </p:txBody>
      </p:sp>
      <p:pic>
        <p:nvPicPr>
          <p:cNvPr id="5" name="Picture 4" descr="mockleg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372" y="4295811"/>
            <a:ext cx="3488556" cy="2322070"/>
          </a:xfrm>
          <a:prstGeom prst="rect">
            <a:avLst/>
          </a:prstGeom>
        </p:spPr>
      </p:pic>
      <p:pic>
        <p:nvPicPr>
          <p:cNvPr id="6" name="Picture 5" descr="mockleg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28" y="1162268"/>
            <a:ext cx="2786990" cy="1855090"/>
          </a:xfrm>
          <a:prstGeom prst="rect">
            <a:avLst/>
          </a:prstGeom>
        </p:spPr>
      </p:pic>
      <p:pic>
        <p:nvPicPr>
          <p:cNvPr id="8" name="Picture 7" descr="mockleg_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372" y="1488311"/>
            <a:ext cx="3174710" cy="2113166"/>
          </a:xfrm>
          <a:prstGeom prst="rect">
            <a:avLst/>
          </a:prstGeom>
        </p:spPr>
      </p:pic>
      <p:pic>
        <p:nvPicPr>
          <p:cNvPr id="9" name="Picture 8" descr="mockleg_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9" y="3251474"/>
            <a:ext cx="4393807" cy="292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6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5011"/>
            <a:ext cx="6477000" cy="566738"/>
          </a:xfrm>
        </p:spPr>
        <p:txBody>
          <a:bodyPr/>
          <a:lstStyle/>
          <a:p>
            <a:r>
              <a:rPr lang="en-US" dirty="0"/>
              <a:t>House of Representatives Minority Leader Scott Inman</a:t>
            </a:r>
          </a:p>
        </p:txBody>
      </p:sp>
      <p:pic>
        <p:nvPicPr>
          <p:cNvPr id="5" name="Picture Placeholder 4" descr="Inman_student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6" b="1014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5428448"/>
            <a:ext cx="6475412" cy="1304271"/>
          </a:xfrm>
        </p:spPr>
        <p:txBody>
          <a:bodyPr/>
          <a:lstStyle/>
          <a:p>
            <a:r>
              <a:rPr lang="en-US" dirty="0"/>
              <a:t>Representative Inman is a former </a:t>
            </a:r>
            <a:r>
              <a:rPr lang="en-US" dirty="0" smtClean="0"/>
              <a:t>student and program instructor </a:t>
            </a:r>
            <a:r>
              <a:rPr lang="en-US" dirty="0"/>
              <a:t>for Oklahoma Close-</a:t>
            </a:r>
            <a:r>
              <a:rPr lang="en-US" dirty="0" smtClean="0"/>
              <a:t>Up.  He speaks annually.</a:t>
            </a:r>
            <a:endParaRPr lang="en-US" dirty="0"/>
          </a:p>
        </p:txBody>
      </p:sp>
      <p:pic>
        <p:nvPicPr>
          <p:cNvPr id="6" name="Picture 5" descr="In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07" y="3969810"/>
            <a:ext cx="1835019" cy="1311274"/>
          </a:xfrm>
          <a:prstGeom prst="rect">
            <a:avLst/>
          </a:prstGeom>
        </p:spPr>
      </p:pic>
      <p:pic>
        <p:nvPicPr>
          <p:cNvPr id="7" name="Picture 6" descr="inman_teacher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07" y="5376717"/>
            <a:ext cx="1829685" cy="131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6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Banquet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874" y="4824414"/>
            <a:ext cx="5578926" cy="132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2012 keynot</a:t>
            </a:r>
            <a:r>
              <a:rPr lang="en-US" dirty="0" smtClean="0"/>
              <a:t>e speaker was former Oklahoma House of Representative Minority Leader Neal </a:t>
            </a:r>
            <a:r>
              <a:rPr lang="en-US" dirty="0" err="1" smtClean="0"/>
              <a:t>McCaleb</a:t>
            </a:r>
            <a:r>
              <a:rPr lang="en-US" dirty="0" smtClean="0"/>
              <a:t>.  Mr. </a:t>
            </a:r>
            <a:r>
              <a:rPr lang="en-US" dirty="0" err="1" smtClean="0"/>
              <a:t>McCaleb</a:t>
            </a:r>
            <a:r>
              <a:rPr lang="en-US" dirty="0" smtClean="0"/>
              <a:t> served in the Keating and </a:t>
            </a:r>
            <a:r>
              <a:rPr lang="en-US" dirty="0" err="1" smtClean="0"/>
              <a:t>Bellmon</a:t>
            </a:r>
            <a:r>
              <a:rPr lang="en-US" dirty="0" smtClean="0"/>
              <a:t> Administrations.  He also served as Assistant Secretary of the Interior for Indian Affairs in the George W. Bush Administration.  Currently, Mr. </a:t>
            </a:r>
            <a:r>
              <a:rPr lang="en-US" dirty="0" err="1" smtClean="0"/>
              <a:t>McCaleb</a:t>
            </a:r>
            <a:r>
              <a:rPr lang="en-US" dirty="0" smtClean="0"/>
              <a:t> serves work for the Chickasaw Nation developing long-term economic plans.  </a:t>
            </a:r>
            <a:endParaRPr lang="en-US" dirty="0"/>
          </a:p>
        </p:txBody>
      </p:sp>
      <p:pic>
        <p:nvPicPr>
          <p:cNvPr id="5" name="Picture Placeholder 4" descr="banquet_3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r="26009"/>
          <a:stretch>
            <a:fillRect/>
          </a:stretch>
        </p:blipFill>
        <p:spPr/>
      </p:pic>
      <p:pic>
        <p:nvPicPr>
          <p:cNvPr id="6" name="Picture 5" descr="mccal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80" y="268288"/>
            <a:ext cx="2463820" cy="1639980"/>
          </a:xfrm>
          <a:prstGeom prst="rect">
            <a:avLst/>
          </a:prstGeom>
        </p:spPr>
      </p:pic>
      <p:pic>
        <p:nvPicPr>
          <p:cNvPr id="7" name="Picture 6" descr="mccaleb_studen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80" y="2158819"/>
            <a:ext cx="2556477" cy="1701655"/>
          </a:xfrm>
          <a:prstGeom prst="rect">
            <a:avLst/>
          </a:prstGeom>
        </p:spPr>
      </p:pic>
      <p:pic>
        <p:nvPicPr>
          <p:cNvPr id="8" name="Picture 7" descr="banquet_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18" y="468826"/>
            <a:ext cx="2723567" cy="1949053"/>
          </a:xfrm>
          <a:prstGeom prst="rect">
            <a:avLst/>
          </a:prstGeom>
        </p:spPr>
      </p:pic>
      <p:pic>
        <p:nvPicPr>
          <p:cNvPr id="9" name="Picture 8" descr="banquet_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00" y="2797239"/>
            <a:ext cx="2756985" cy="183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4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191</TotalTime>
  <Words>334</Words>
  <Application>Microsoft Macintosh PowerPoint</Application>
  <PresentationFormat>On-screen Show (4:3)</PresentationFormat>
  <Paragraphs>32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Plaza</vt:lpstr>
      <vt:lpstr>Oklahoma Close-Up</vt:lpstr>
      <vt:lpstr>Presenters</vt:lpstr>
      <vt:lpstr>Student Learning</vt:lpstr>
      <vt:lpstr>Oklahoma Court of Criminal Appeals</vt:lpstr>
      <vt:lpstr>Student Presenters</vt:lpstr>
      <vt:lpstr>Small Groups</vt:lpstr>
      <vt:lpstr>Mock Legislature</vt:lpstr>
      <vt:lpstr>House of Representatives Minority Leader Scott Inman</vt:lpstr>
      <vt:lpstr>Banquet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students a “Close-Up” look at Oklahoma state government since 1980.</dc:title>
  <dc:creator>Robert Montgomery</dc:creator>
  <cp:lastModifiedBy>Robert Montgomery</cp:lastModifiedBy>
  <cp:revision>16</cp:revision>
  <dcterms:created xsi:type="dcterms:W3CDTF">2012-06-24T02:43:52Z</dcterms:created>
  <dcterms:modified xsi:type="dcterms:W3CDTF">2012-07-13T15:42:29Z</dcterms:modified>
</cp:coreProperties>
</file>